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"/>
  </p:notesMasterIdLst>
  <p:sldIdLst>
    <p:sldId id="256" r:id="rId2"/>
    <p:sldId id="264" r:id="rId3"/>
    <p:sldId id="269" r:id="rId4"/>
    <p:sldId id="263" r:id="rId5"/>
    <p:sldId id="268" r:id="rId6"/>
  </p:sldIdLst>
  <p:sldSz cx="6858000" cy="9144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13" autoAdjust="0"/>
    <p:restoredTop sz="94265" autoAdjust="0"/>
  </p:normalViewPr>
  <p:slideViewPr>
    <p:cSldViewPr>
      <p:cViewPr>
        <p:scale>
          <a:sx n="70" d="100"/>
          <a:sy n="70" d="100"/>
        </p:scale>
        <p:origin x="-1896" y="5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04" y="-108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LVADOR\Desktop\REPORTES\TRANSPARENCIA\TRANSPARENCIA\GRAFICAS%20GENERALES%20DE%20DETENID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LVADOR\Desktop\REPORTES\TRANSPARENCIA\TRANSPARENCIA\BASES%20DE%20DATOS%20TRANSITTO%20MIO%202%20%20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LVADOR\Desktop\REPORTES\TRANSPARENCIA\TRANSPARENCIA\BASES%20DE%20DATOS%20TRANSITTO%20MIO%202%20%20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LVADOR\Desktop\REPORTES\TRANSPARENCIA\TRANSPARENCIA\BASES%20DE%20DATOS%20TRANSITTO%20MIO%202%20%20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LVADOR\Desktop\REPORTES\TRANSPARENCIA\TRANSPARENCIA\BASES%20DE%20DATOS%20TRANSITTO%20MIO%202%20%20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35"/>
  <c:chart>
    <c:title>
      <c:tx>
        <c:rich>
          <a:bodyPr/>
          <a:lstStyle/>
          <a:p>
            <a:pPr>
              <a:defRPr/>
            </a:pPr>
            <a:r>
              <a:rPr lang="es-MX" dirty="0"/>
              <a:t>CUANTIFICACIÓN DE DETENCIONES POR RANGOS DE EDAD Y GÉNERO</a:t>
            </a:r>
          </a:p>
        </c:rich>
      </c:tx>
      <c:layout>
        <c:manualLayout>
          <c:xMode val="edge"/>
          <c:yMode val="edge"/>
          <c:x val="9.2927457713512865E-2"/>
          <c:y val="0"/>
        </c:manualLayout>
      </c:layout>
    </c:title>
    <c:view3D>
      <c:rAngAx val="1"/>
    </c:view3D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1"/>
            </a:solidFill>
          </c:spPr>
          <c:dLbls>
            <c:showVal val="1"/>
          </c:dLbls>
          <c:cat>
            <c:strRef>
              <c:f>Hoja5!$B$114:$E$114</c:f>
              <c:strCache>
                <c:ptCount val="4"/>
                <c:pt idx="0">
                  <c:v>HOMBRE MAYOR</c:v>
                </c:pt>
                <c:pt idx="1">
                  <c:v>HOMBRE MENOR</c:v>
                </c:pt>
                <c:pt idx="2">
                  <c:v>MUJER MAYOR</c:v>
                </c:pt>
                <c:pt idx="3">
                  <c:v>MUJER MENOR</c:v>
                </c:pt>
              </c:strCache>
            </c:strRef>
          </c:cat>
          <c:val>
            <c:numRef>
              <c:f>Hoja5!$B$132:$E$132</c:f>
              <c:numCache>
                <c:formatCode>General</c:formatCode>
                <c:ptCount val="4"/>
                <c:pt idx="0">
                  <c:v>479</c:v>
                </c:pt>
                <c:pt idx="1">
                  <c:v>162</c:v>
                </c:pt>
                <c:pt idx="2">
                  <c:v>31</c:v>
                </c:pt>
                <c:pt idx="3">
                  <c:v>10</c:v>
                </c:pt>
              </c:numCache>
            </c:numRef>
          </c:val>
        </c:ser>
        <c:shape val="box"/>
        <c:axId val="77099008"/>
        <c:axId val="77100544"/>
        <c:axId val="0"/>
      </c:bar3DChart>
      <c:catAx>
        <c:axId val="77099008"/>
        <c:scaling>
          <c:orientation val="minMax"/>
        </c:scaling>
        <c:axPos val="b"/>
        <c:majorTickMark val="none"/>
        <c:tickLblPos val="nextTo"/>
        <c:crossAx val="77100544"/>
        <c:crosses val="autoZero"/>
        <c:auto val="1"/>
        <c:lblAlgn val="ctr"/>
        <c:lblOffset val="100"/>
      </c:catAx>
      <c:valAx>
        <c:axId val="7710054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77099008"/>
        <c:crosses val="autoZero"/>
        <c:crossBetween val="between"/>
        <c:majorUnit val="100"/>
      </c:valAx>
    </c:plotArea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34"/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s-MX" sz="1200">
                <a:latin typeface="Arial" pitchFamily="34" charset="0"/>
                <a:cs typeface="Arial" pitchFamily="34" charset="0"/>
              </a:rPr>
              <a:t>CLASIFICACIÓN Y CUANTIFICACIÓN </a:t>
            </a:r>
          </a:p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s-MX" sz="1200">
                <a:latin typeface="Arial" pitchFamily="34" charset="0"/>
                <a:cs typeface="Arial" pitchFamily="34" charset="0"/>
              </a:rPr>
              <a:t>POR TIPO DE ACCIDENTES </a:t>
            </a:r>
          </a:p>
        </c:rich>
      </c:tx>
      <c:layout/>
    </c:title>
    <c:view3D>
      <c:rotX val="40"/>
      <c:rotY val="70"/>
      <c:rAngAx val="1"/>
    </c:view3D>
    <c:backWall>
      <c:spPr>
        <a:noFill/>
      </c:spPr>
    </c:backWall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Val val="1"/>
          </c:dLbls>
          <c:cat>
            <c:strRef>
              <c:f>MENSUAL!$AK$40:$AK$50</c:f>
              <c:strCache>
                <c:ptCount val="11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  <c:pt idx="9">
                  <c:v>CAIDA DE PERSONA</c:v>
                </c:pt>
                <c:pt idx="10">
                  <c:v>PROYECCIÓN</c:v>
                </c:pt>
              </c:strCache>
            </c:strRef>
          </c:cat>
          <c:val>
            <c:numRef>
              <c:f>MENSUAL!$AL$40:$AL$50</c:f>
              <c:numCache>
                <c:formatCode>General</c:formatCode>
                <c:ptCount val="11"/>
                <c:pt idx="0">
                  <c:v>7</c:v>
                </c:pt>
                <c:pt idx="1">
                  <c:v>8</c:v>
                </c:pt>
                <c:pt idx="2">
                  <c:v>13</c:v>
                </c:pt>
                <c:pt idx="3">
                  <c:v>8</c:v>
                </c:pt>
                <c:pt idx="4">
                  <c:v>31</c:v>
                </c:pt>
                <c:pt idx="5">
                  <c:v>5</c:v>
                </c:pt>
                <c:pt idx="6">
                  <c:v>9</c:v>
                </c:pt>
                <c:pt idx="7">
                  <c:v>7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shape val="box"/>
        <c:axId val="78122368"/>
        <c:axId val="78144640"/>
        <c:axId val="0"/>
      </c:bar3DChart>
      <c:catAx>
        <c:axId val="78122368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78144640"/>
        <c:crosses val="autoZero"/>
        <c:auto val="1"/>
        <c:lblAlgn val="ctr"/>
        <c:lblOffset val="100"/>
      </c:catAx>
      <c:valAx>
        <c:axId val="781446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0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78122368"/>
        <c:crosses val="autoZero"/>
        <c:crossBetween val="between"/>
        <c:majorUnit val="10"/>
      </c:valAx>
    </c:plotArea>
    <c:plotVisOnly val="1"/>
  </c:chart>
  <c:spPr>
    <a:noFill/>
    <a:ln w="0"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34"/>
  <c:chart>
    <c:title>
      <c:tx>
        <c:rich>
          <a:bodyPr/>
          <a:lstStyle/>
          <a:p>
            <a:pPr>
              <a:defRPr sz="1200"/>
            </a:pPr>
            <a:r>
              <a:rPr lang="es-MX" sz="1200" b="1" i="0" baseline="0"/>
              <a:t>CLASIFICACIÓN Y CUANTIFICACIÓN </a:t>
            </a:r>
          </a:p>
          <a:p>
            <a:pPr>
              <a:defRPr sz="1200"/>
            </a:pPr>
            <a:r>
              <a:rPr lang="es-MX" sz="1200" b="1" i="0" baseline="0"/>
              <a:t>POR DE DÍA DE LA SEMANA </a:t>
            </a:r>
            <a:endParaRPr lang="es-MX" sz="1200"/>
          </a:p>
        </c:rich>
      </c:tx>
      <c:layout/>
    </c:title>
    <c:view3D>
      <c:rotX val="20"/>
      <c:rAngAx val="1"/>
    </c:view3D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MENSUAL!$U$42:$U$48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  <c:pt idx="6">
                  <c:v>DOMINGO</c:v>
                </c:pt>
              </c:strCache>
            </c:strRef>
          </c:cat>
          <c:val>
            <c:numRef>
              <c:f>MENSUAL!$X$42:$X$48</c:f>
              <c:numCache>
                <c:formatCode>General</c:formatCode>
                <c:ptCount val="7"/>
                <c:pt idx="0">
                  <c:v>7</c:v>
                </c:pt>
                <c:pt idx="1">
                  <c:v>16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20</c:v>
                </c:pt>
                <c:pt idx="6">
                  <c:v>18</c:v>
                </c:pt>
              </c:numCache>
            </c:numRef>
          </c:val>
        </c:ser>
        <c:shape val="box"/>
        <c:axId val="78054528"/>
        <c:axId val="78056064"/>
        <c:axId val="0"/>
      </c:bar3DChart>
      <c:catAx>
        <c:axId val="78054528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 sz="900"/>
            </a:pPr>
            <a:endParaRPr lang="es-MX"/>
          </a:p>
        </c:txPr>
        <c:crossAx val="78056064"/>
        <c:crosses val="autoZero"/>
        <c:auto val="1"/>
        <c:lblAlgn val="ctr"/>
        <c:lblOffset val="100"/>
      </c:catAx>
      <c:valAx>
        <c:axId val="78056064"/>
        <c:scaling>
          <c:orientation val="minMax"/>
        </c:scaling>
        <c:axPos val="l"/>
        <c:majorGridlines/>
        <c:numFmt formatCode="General" sourceLinked="1"/>
        <c:tickLblPos val="nextTo"/>
        <c:crossAx val="78054528"/>
        <c:crosses val="autoZero"/>
        <c:crossBetween val="between"/>
      </c:valAx>
    </c:plotArea>
    <c:plotVisOnly val="1"/>
  </c:chart>
  <c:spPr>
    <a:noFill/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34"/>
  <c:chart>
    <c:title>
      <c:tx>
        <c:rich>
          <a:bodyPr/>
          <a:lstStyle/>
          <a:p>
            <a:pPr algn="ctr">
              <a:defRPr/>
            </a:pPr>
            <a:r>
              <a:rPr lang="es-MX" sz="1800" b="1" i="0" baseline="0"/>
              <a:t>CLASIFICACIÓN  POR TIPO DE ACCIDENTE </a:t>
            </a:r>
          </a:p>
          <a:p>
            <a:pPr algn="ctr">
              <a:defRPr/>
            </a:pPr>
            <a:r>
              <a:rPr lang="es-MX" sz="1800" b="1" i="0" baseline="0"/>
              <a:t>CON LESIONADOS Y MUERTOS</a:t>
            </a:r>
          </a:p>
        </c:rich>
      </c:tx>
      <c:layout/>
    </c:title>
    <c:view3D>
      <c:rotX val="10"/>
      <c:rotY val="30"/>
      <c:depthPercent val="100"/>
      <c:perspective val="0"/>
    </c:view3D>
    <c:sideWall>
      <c:spPr>
        <a:noFill/>
      </c:spPr>
    </c:sideWall>
    <c:backWall>
      <c:spPr>
        <a:noFill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MENSUAL!$B$127</c:f>
              <c:strCache>
                <c:ptCount val="1"/>
                <c:pt idx="0">
                  <c:v>ACCIDENTES TOTALES</c:v>
                </c:pt>
              </c:strCache>
            </c:strRef>
          </c:tx>
          <c:dLbls>
            <c:dLbl>
              <c:idx val="0"/>
              <c:layout>
                <c:manualLayout>
                  <c:x val="1.8761627592048163E-2"/>
                  <c:y val="-2.62843488649942E-2"/>
                </c:manualLayout>
              </c:layout>
              <c:showVal val="1"/>
            </c:dLbl>
            <c:dLbl>
              <c:idx val="1"/>
              <c:layout>
                <c:manualLayout>
                  <c:x val="1.1257035647279598E-2"/>
                  <c:y val="-5.9737156511350073E-2"/>
                </c:manualLayout>
              </c:layout>
              <c:showVal val="1"/>
            </c:dLbl>
            <c:dLbl>
              <c:idx val="2"/>
              <c:layout>
                <c:manualLayout>
                  <c:x val="1.8761726078799251E-2"/>
                  <c:y val="-4.3010752688172046E-2"/>
                </c:manualLayout>
              </c:layout>
              <c:showVal val="1"/>
            </c:dLbl>
            <c:dLbl>
              <c:idx val="3"/>
              <c:layout>
                <c:manualLayout>
                  <c:x val="1.50093808630394E-2"/>
                  <c:y val="-2.867383512544814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Val val="1"/>
          </c:dLbls>
          <c:cat>
            <c:strRef>
              <c:f>MENSUAL!$B$128:$B$137</c:f>
              <c:strCache>
                <c:ptCount val="10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  <c:pt idx="9">
                  <c:v>CAIDA DE PERSONA</c:v>
                </c:pt>
              </c:strCache>
            </c:strRef>
          </c:cat>
          <c:val>
            <c:numRef>
              <c:f>MENSUAL!$C$128:$C$137</c:f>
              <c:numCache>
                <c:formatCode>General</c:formatCode>
                <c:ptCount val="10"/>
                <c:pt idx="0">
                  <c:v>7</c:v>
                </c:pt>
                <c:pt idx="1">
                  <c:v>8</c:v>
                </c:pt>
                <c:pt idx="2">
                  <c:v>13</c:v>
                </c:pt>
                <c:pt idx="3">
                  <c:v>8</c:v>
                </c:pt>
                <c:pt idx="4">
                  <c:v>31</c:v>
                </c:pt>
                <c:pt idx="5">
                  <c:v>5</c:v>
                </c:pt>
                <c:pt idx="6">
                  <c:v>9</c:v>
                </c:pt>
                <c:pt idx="7">
                  <c:v>7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1"/>
          <c:order val="1"/>
          <c:tx>
            <c:strRef>
              <c:f>MENSUAL!$D$127</c:f>
              <c:strCache>
                <c:ptCount val="1"/>
                <c:pt idx="0">
                  <c:v>ACCIDENTES VIALES CON LESIONADOS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Val val="1"/>
          </c:dLbls>
          <c:cat>
            <c:strRef>
              <c:f>MENSUAL!$B$128:$B$137</c:f>
              <c:strCache>
                <c:ptCount val="10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  <c:pt idx="9">
                  <c:v>CAIDA DE PERSONA</c:v>
                </c:pt>
              </c:strCache>
            </c:strRef>
          </c:cat>
          <c:val>
            <c:numRef>
              <c:f>MENSUAL!$D$128:$D$137</c:f>
              <c:numCache>
                <c:formatCode>General</c:formatCode>
                <c:ptCount val="10"/>
                <c:pt idx="0">
                  <c:v>1</c:v>
                </c:pt>
                <c:pt idx="1">
                  <c:v>7</c:v>
                </c:pt>
                <c:pt idx="2">
                  <c:v>12</c:v>
                </c:pt>
                <c:pt idx="3">
                  <c:v>0</c:v>
                </c:pt>
                <c:pt idx="4">
                  <c:v>3</c:v>
                </c:pt>
                <c:pt idx="5">
                  <c:v>5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</c:ser>
        <c:ser>
          <c:idx val="2"/>
          <c:order val="2"/>
          <c:tx>
            <c:strRef>
              <c:f>MENSUAL!$E$127</c:f>
              <c:strCache>
                <c:ptCount val="1"/>
                <c:pt idx="0">
                  <c:v>ACCIDENTES VIALES CON MUERTOS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Val val="1"/>
          </c:dLbls>
          <c:cat>
            <c:strRef>
              <c:f>MENSUAL!$B$128:$B$137</c:f>
              <c:strCache>
                <c:ptCount val="10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  <c:pt idx="9">
                  <c:v>CAIDA DE PERSONA</c:v>
                </c:pt>
              </c:strCache>
            </c:strRef>
          </c:cat>
          <c:val>
            <c:numRef>
              <c:f>MENSUAL!$E$128:$E$137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hape val="box"/>
        <c:axId val="78218752"/>
        <c:axId val="78220288"/>
        <c:axId val="0"/>
      </c:bar3DChart>
      <c:catAx>
        <c:axId val="78218752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78220288"/>
        <c:crosses val="autoZero"/>
        <c:auto val="1"/>
        <c:lblAlgn val="ctr"/>
        <c:lblOffset val="100"/>
      </c:catAx>
      <c:valAx>
        <c:axId val="78220288"/>
        <c:scaling>
          <c:orientation val="minMax"/>
        </c:scaling>
        <c:axPos val="l"/>
        <c:majorGridlines/>
        <c:numFmt formatCode="General" sourceLinked="1"/>
        <c:tickLblPos val="nextTo"/>
        <c:crossAx val="78218752"/>
        <c:crosses val="autoZero"/>
        <c:crossBetween val="between"/>
      </c:valAx>
    </c:plotArea>
    <c:legend>
      <c:legendPos val="b"/>
      <c:layout/>
    </c:legend>
    <c:plotVisOnly val="1"/>
  </c:chart>
  <c:spPr>
    <a:noFill/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 algn="ctr">
              <a:defRPr/>
            </a:pPr>
            <a:r>
              <a:rPr lang="es-MX" sz="1800" b="1" i="0" baseline="0"/>
              <a:t>CLASIFICACIÓN  POR CONDICION DEL CONDUCTOR Y CUANTIFICACIÓN</a:t>
            </a:r>
            <a:endParaRPr lang="en-US" sz="1800" b="1" i="0" baseline="0"/>
          </a:p>
          <a:p>
            <a:pPr algn="ctr">
              <a:defRPr/>
            </a:pPr>
            <a:r>
              <a:rPr lang="es-MX" sz="1800" b="1" i="0" baseline="0"/>
              <a:t>CON LESIONADOS Y FALLECIMIENTOS</a:t>
            </a:r>
            <a:endParaRPr lang="es-MX"/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MENSUAL!$B$154</c:f>
              <c:strCache>
                <c:ptCount val="1"/>
                <c:pt idx="0">
                  <c:v>ACCIDENTES TOTALES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es-MX"/>
              </a:p>
            </c:txPr>
            <c:showVal val="1"/>
          </c:dLbls>
          <c:cat>
            <c:strRef>
              <c:f>MENSUAL!$B$155:$B$158</c:f>
              <c:strCache>
                <c:ptCount val="4"/>
                <c:pt idx="0">
                  <c:v>SIN DATOS POR HUIDA</c:v>
                </c:pt>
                <c:pt idx="1">
                  <c:v>EBRIEDAD COMPLETA</c:v>
                </c:pt>
                <c:pt idx="2">
                  <c:v>EBRIEDAD INCOMPLETA</c:v>
                </c:pt>
                <c:pt idx="3">
                  <c:v>NO EBRIEDAD</c:v>
                </c:pt>
              </c:strCache>
            </c:strRef>
          </c:cat>
          <c:val>
            <c:numRef>
              <c:f>MENSUAL!$C$155:$C$158</c:f>
              <c:numCache>
                <c:formatCode>General</c:formatCode>
                <c:ptCount val="4"/>
                <c:pt idx="0">
                  <c:v>18</c:v>
                </c:pt>
                <c:pt idx="1">
                  <c:v>20</c:v>
                </c:pt>
                <c:pt idx="2">
                  <c:v>1</c:v>
                </c:pt>
                <c:pt idx="3">
                  <c:v>52</c:v>
                </c:pt>
              </c:numCache>
            </c:numRef>
          </c:val>
        </c:ser>
        <c:ser>
          <c:idx val="1"/>
          <c:order val="1"/>
          <c:tx>
            <c:strRef>
              <c:f>MENSUAL!$D$154</c:f>
              <c:strCache>
                <c:ptCount val="1"/>
                <c:pt idx="0">
                  <c:v>LESIONADOS POR CONDICIONES DEL CONDUCTOR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2000"/>
                </a:pPr>
                <a:endParaRPr lang="es-MX"/>
              </a:p>
            </c:txPr>
            <c:showVal val="1"/>
          </c:dLbls>
          <c:cat>
            <c:strRef>
              <c:f>MENSUAL!$B$155:$B$158</c:f>
              <c:strCache>
                <c:ptCount val="4"/>
                <c:pt idx="0">
                  <c:v>SIN DATOS POR HUIDA</c:v>
                </c:pt>
                <c:pt idx="1">
                  <c:v>EBRIEDAD COMPLETA</c:v>
                </c:pt>
                <c:pt idx="2">
                  <c:v>EBRIEDAD INCOMPLETA</c:v>
                </c:pt>
                <c:pt idx="3">
                  <c:v>NO EBRIEDAD</c:v>
                </c:pt>
              </c:strCache>
            </c:strRef>
          </c:cat>
          <c:val>
            <c:numRef>
              <c:f>MENSUAL!$D$155:$D$158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0</c:v>
                </c:pt>
                <c:pt idx="3">
                  <c:v>25</c:v>
                </c:pt>
              </c:numCache>
            </c:numRef>
          </c:val>
        </c:ser>
        <c:ser>
          <c:idx val="2"/>
          <c:order val="2"/>
          <c:tx>
            <c:strRef>
              <c:f>MENSUAL!$E$154</c:f>
              <c:strCache>
                <c:ptCount val="1"/>
                <c:pt idx="0">
                  <c:v>MUERTOS POR CONDICIONES DEL CONDUCTOR</c:v>
                </c:pt>
              </c:strCache>
            </c:strRef>
          </c:tx>
          <c:spPr>
            <a:solidFill>
              <a:srgbClr val="E74A19"/>
            </a:solidFill>
          </c:spPr>
          <c:dLbls>
            <c:txPr>
              <a:bodyPr/>
              <a:lstStyle/>
              <a:p>
                <a:pPr>
                  <a:defRPr sz="2000"/>
                </a:pPr>
                <a:endParaRPr lang="es-MX"/>
              </a:p>
            </c:txPr>
            <c:showVal val="1"/>
          </c:dLbls>
          <c:cat>
            <c:strRef>
              <c:f>MENSUAL!$B$155:$B$158</c:f>
              <c:strCache>
                <c:ptCount val="4"/>
                <c:pt idx="0">
                  <c:v>SIN DATOS POR HUIDA</c:v>
                </c:pt>
                <c:pt idx="1">
                  <c:v>EBRIEDAD COMPLETA</c:v>
                </c:pt>
                <c:pt idx="2">
                  <c:v>EBRIEDAD INCOMPLETA</c:v>
                </c:pt>
                <c:pt idx="3">
                  <c:v>NO EBRIEDAD</c:v>
                </c:pt>
              </c:strCache>
            </c:strRef>
          </c:cat>
          <c:val>
            <c:numRef>
              <c:f>MENSUAL!$E$155:$E$158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box"/>
        <c:axId val="78289920"/>
        <c:axId val="78304000"/>
        <c:axId val="0"/>
      </c:bar3DChart>
      <c:catAx>
        <c:axId val="78289920"/>
        <c:scaling>
          <c:orientation val="minMax"/>
        </c:scaling>
        <c:axPos val="b"/>
        <c:tickLblPos val="nextTo"/>
        <c:crossAx val="78304000"/>
        <c:crosses val="autoZero"/>
        <c:auto val="1"/>
        <c:lblAlgn val="ctr"/>
        <c:lblOffset val="100"/>
      </c:catAx>
      <c:valAx>
        <c:axId val="78304000"/>
        <c:scaling>
          <c:orientation val="minMax"/>
        </c:scaling>
        <c:axPos val="l"/>
        <c:majorGridlines/>
        <c:numFmt formatCode="General" sourceLinked="1"/>
        <c:tickLblPos val="nextTo"/>
        <c:crossAx val="78289920"/>
        <c:crosses val="autoZero"/>
        <c:crossBetween val="between"/>
      </c:valAx>
    </c:plotArea>
    <c:legend>
      <c:legendPos val="b"/>
    </c:legend>
    <c:plotVisOnly val="1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D1623B-3DFF-434D-B3A7-B89DEF87E96A}" type="datetimeFigureOut">
              <a:rPr lang="es-MX" smtClean="0"/>
              <a:pPr/>
              <a:t>05/06/2014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8E0832-1092-4527-B734-DC4083A1874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99829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97100" y="696913"/>
            <a:ext cx="2616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799F5-6343-41DC-AB3F-EAD02F668938}" type="slidenum">
              <a:rPr lang="es-MX" smtClean="0"/>
              <a:pPr/>
              <a:t>1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3</a:t>
            </a:fld>
            <a:endParaRPr lang="es-MX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4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05/06/2014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05/06/2014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05/06/2014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05/06/2014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05/06/2014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05/06/2014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05/06/2014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05/06/2014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05/06/2014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05/06/2014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05/06/2014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3BD02-C8BD-4257-8E5F-13E51ECBC2CB}" type="datetimeFigureOut">
              <a:rPr lang="es-MX" smtClean="0"/>
              <a:pPr/>
              <a:t>05/06/2014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PORTADA 1.jpg"/>
          <p:cNvPicPr>
            <a:picLocks noChangeAspect="1"/>
          </p:cNvPicPr>
          <p:nvPr/>
        </p:nvPicPr>
        <p:blipFill>
          <a:blip r:embed="rId3" cstate="print"/>
          <a:srcRect l="6688" t="6871" r="3538" b="12075"/>
          <a:stretch>
            <a:fillRect/>
          </a:stretch>
        </p:blipFill>
        <p:spPr>
          <a:xfrm>
            <a:off x="458670" y="285720"/>
            <a:ext cx="6156684" cy="457203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206976" y="8143900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abril</a:t>
            </a:r>
            <a:r>
              <a:rPr lang="en-US" dirty="0" smtClean="0"/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xmlns="" val="16277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5728" y="1571604"/>
            <a:ext cx="635798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TRANSPARENCIA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SECRETARIA DE SEGURIDAD PÚBLICA 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VIALIDAD Y  TRÁNSITO DE CD. JUÁREZ, NUEVO LEÓN.</a:t>
            </a:r>
          </a:p>
          <a:p>
            <a:pPr algn="ctr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Del mismo Artículo 14 de la referida Ley de Transparencia y Acceso a la Información Pública del Estado de Nuevo León, dice: Además de lo señalado en el artículo 10, los Administraciones Públicas Municipales deberán hacer  pública en su portal de Internet la siguiente información: Pero en su Fracción VII, 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VII.-Estadísticas e indicadores del desempeño de los cuerpos de Seguridad, Tránsito y las demás entidades de la administración municipal;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  Se informa:</a:t>
            </a:r>
          </a:p>
          <a:p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INDICADORES  EN  CUANTO  A  SEGURIDAD  PÚBLICA  O  DE  POLICÍA </a:t>
            </a:r>
            <a:r>
              <a:rPr lang="es-MX" sz="1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CORRESPONDIENTE  DEL  01  AL  30  DE  ABRIL DE  2014.</a:t>
            </a:r>
          </a:p>
          <a:p>
            <a:endParaRPr lang="es-MX" sz="12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POLICÍA</a:t>
            </a:r>
          </a:p>
          <a:p>
            <a:pPr algn="r"/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Detenciones realizadas debidas a conductas de índoles delictivos o por infracciones administrativas en el mes de abril clasificadas por edades y sexos.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8 Gráfico"/>
          <p:cNvGraphicFramePr/>
          <p:nvPr/>
        </p:nvGraphicFramePr>
        <p:xfrm>
          <a:off x="357166" y="5214942"/>
          <a:ext cx="6215106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Índices de accidentes registrados en el mes de abril 2014. Clasificados por tipos de accidentes.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28604" y="8358214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Como podemos apreciar en la gráfica, los días de mayor incidencia de accidentes registrados fueron martes, viernes, sábado y domingo llegando hasta los 32 accidentes  en este último día.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04664" y="5364088"/>
            <a:ext cx="6048672" cy="28575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428604" y="2428860"/>
            <a:ext cx="6048672" cy="28575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2" name="15 Gráfico"/>
          <p:cNvGraphicFramePr/>
          <p:nvPr/>
        </p:nvGraphicFramePr>
        <p:xfrm>
          <a:off x="-642966" y="2428861"/>
          <a:ext cx="814393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16 Gráfico"/>
          <p:cNvGraphicFramePr/>
          <p:nvPr/>
        </p:nvGraphicFramePr>
        <p:xfrm>
          <a:off x="-214337" y="5357819"/>
          <a:ext cx="7072338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28604" y="8358214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Cabe destacar que los accidentes con lesionados y fallecimientos  quedan de oficio a disposición del Ministerio Publico.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428604" y="1857356"/>
            <a:ext cx="6048672" cy="64294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1" name="17 Gráfico"/>
          <p:cNvGraphicFramePr/>
          <p:nvPr/>
        </p:nvGraphicFramePr>
        <p:xfrm>
          <a:off x="-642967" y="2000232"/>
          <a:ext cx="8143933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2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2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28604" y="8072462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VGP</a:t>
            </a:r>
          </a:p>
          <a:p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bngc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*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28604" y="1571604"/>
            <a:ext cx="6000792" cy="564360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graphicFrame>
        <p:nvGraphicFramePr>
          <p:cNvPr id="12" name="8 Gráfico"/>
          <p:cNvGraphicFramePr/>
          <p:nvPr/>
        </p:nvGraphicFramePr>
        <p:xfrm>
          <a:off x="214290" y="1571604"/>
          <a:ext cx="6357982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112</Words>
  <Application>Microsoft Office PowerPoint</Application>
  <PresentationFormat>Presentación en pantalla (4:3)</PresentationFormat>
  <Paragraphs>67</Paragraphs>
  <Slides>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Company>Hogar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Junior</dc:creator>
  <cp:lastModifiedBy>.</cp:lastModifiedBy>
  <cp:revision>144</cp:revision>
  <cp:lastPrinted>2013-04-09T01:32:33Z</cp:lastPrinted>
  <dcterms:created xsi:type="dcterms:W3CDTF">2013-05-04T00:53:54Z</dcterms:created>
  <dcterms:modified xsi:type="dcterms:W3CDTF">2014-06-05T17:10:19Z</dcterms:modified>
</cp:coreProperties>
</file>